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d91e1f37e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d91e1f37e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a5a33670b0_0_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a5a33670b0_0_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9b03f5e807_0_8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9b03f5e807_0_8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9b03f5e807_0_10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Google Shape;150;g9b03f5e807_0_10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537681f810_0_2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537681f810_0_28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9afa86b231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9afa86b231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9afa86b231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9afa86b231_0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9b03f5e807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9b03f5e807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9b03f5e807_0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9b03f5e807_0_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9b03f5e807_0_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9b03f5e807_0_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9b03f5e807_0_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9b03f5e807_0_6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9b03f5e807_0_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9b03f5e807_0_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dark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  <a:defRPr sz="1800">
                <a:solidFill>
                  <a:schemeClr val="lt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lt2"/>
                </a:solidFill>
              </a:defRPr>
            </a:lvl1pPr>
            <a:lvl2pPr lvl="1" algn="r">
              <a:buNone/>
              <a:defRPr sz="1000">
                <a:solidFill>
                  <a:schemeClr val="lt2"/>
                </a:solidFill>
              </a:defRPr>
            </a:lvl2pPr>
            <a:lvl3pPr lvl="2" algn="r">
              <a:buNone/>
              <a:defRPr sz="1000">
                <a:solidFill>
                  <a:schemeClr val="lt2"/>
                </a:solidFill>
              </a:defRPr>
            </a:lvl3pPr>
            <a:lvl4pPr lvl="3" algn="r">
              <a:buNone/>
              <a:defRPr sz="1000">
                <a:solidFill>
                  <a:schemeClr val="lt2"/>
                </a:solidFill>
              </a:defRPr>
            </a:lvl4pPr>
            <a:lvl5pPr lvl="4" algn="r">
              <a:buNone/>
              <a:defRPr sz="1000">
                <a:solidFill>
                  <a:schemeClr val="lt2"/>
                </a:solidFill>
              </a:defRPr>
            </a:lvl5pPr>
            <a:lvl6pPr lvl="5" algn="r">
              <a:buNone/>
              <a:defRPr sz="1000">
                <a:solidFill>
                  <a:schemeClr val="lt2"/>
                </a:solidFill>
              </a:defRPr>
            </a:lvl6pPr>
            <a:lvl7pPr lvl="6" algn="r">
              <a:buNone/>
              <a:defRPr sz="1000">
                <a:solidFill>
                  <a:schemeClr val="lt2"/>
                </a:solidFill>
              </a:defRPr>
            </a:lvl7pPr>
            <a:lvl8pPr lvl="7" algn="r">
              <a:buNone/>
              <a:defRPr sz="1000">
                <a:solidFill>
                  <a:schemeClr val="lt2"/>
                </a:solidFill>
              </a:defRPr>
            </a:lvl8pPr>
            <a:lvl9pPr lvl="8" algn="r">
              <a:buNone/>
              <a:defRPr sz="1000">
                <a:solidFill>
                  <a:schemeClr val="lt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 descr="Vista lateral en primer plano de una mano pulsando el botón de un mezclador de audio"/>
          <p:cNvPicPr preferRelativeResize="0"/>
          <p:nvPr/>
        </p:nvPicPr>
        <p:blipFill rotWithShape="1">
          <a:blip r:embed="rId3">
            <a:alphaModFix/>
          </a:blip>
          <a:srcRect l="7506" r="42247" b="15419"/>
          <a:stretch/>
        </p:blipFill>
        <p:spPr>
          <a:xfrm>
            <a:off x="0" y="198783"/>
            <a:ext cx="4594498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4952475" y="550225"/>
            <a:ext cx="3820500" cy="61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●"/>
            </a:pPr>
            <a:r>
              <a:rPr lang="es">
                <a:solidFill>
                  <a:srgbClr val="FFFFFF"/>
                </a:solidFill>
              </a:rPr>
              <a:t>Método de modelamiento organizacional</a:t>
            </a:r>
            <a:endParaRPr>
              <a:solidFill>
                <a:srgbClr val="FFFFFF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FFFF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●"/>
            </a:pPr>
            <a:r>
              <a:rPr lang="es">
                <a:solidFill>
                  <a:srgbClr val="FFFFFF"/>
                </a:solidFill>
              </a:rPr>
              <a:t>Permite modelar las influencias de actores sobre la organización y la respuesta estratégica a estas influencias</a:t>
            </a:r>
            <a:endParaRPr>
              <a:solidFill>
                <a:srgbClr val="FFFFFF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FFFF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FFFF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FFFF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FFFF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FFFF"/>
              </a:solidFill>
            </a:endParaRPr>
          </a:p>
        </p:txBody>
      </p:sp>
      <p:sp>
        <p:nvSpPr>
          <p:cNvPr id="56" name="Google Shape;56;p13"/>
          <p:cNvSpPr txBox="1">
            <a:spLocks noGrp="1"/>
          </p:cNvSpPr>
          <p:nvPr>
            <p:ph type="body" idx="2"/>
          </p:nvPr>
        </p:nvSpPr>
        <p:spPr>
          <a:xfrm>
            <a:off x="448850" y="504875"/>
            <a:ext cx="25578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s" sz="8100" b="1" dirty="0"/>
              <a:t>LiteStrat</a:t>
            </a:r>
            <a:endParaRPr sz="8100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" name="Google Shape;141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8325" y="238925"/>
            <a:ext cx="7416724" cy="4904575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Google Shape;142;p22"/>
          <p:cNvSpPr txBox="1"/>
          <p:nvPr/>
        </p:nvSpPr>
        <p:spPr>
          <a:xfrm>
            <a:off x="3087150" y="78325"/>
            <a:ext cx="2969700" cy="41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 b="1">
                <a:solidFill>
                  <a:srgbClr val="666666"/>
                </a:solidFill>
              </a:rPr>
              <a:t>Todos los pasos integrados</a:t>
            </a:r>
            <a:endParaRPr sz="1600" b="1">
              <a:solidFill>
                <a:srgbClr val="666666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666666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666666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666666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" name="Google Shape;147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2" cy="511135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" name="Google Shape;152;p24" descr="Vista lateral en primer plano de una mano pulsando el botón de un mezclador de audio"/>
          <p:cNvPicPr preferRelativeResize="0"/>
          <p:nvPr/>
        </p:nvPicPr>
        <p:blipFill rotWithShape="1">
          <a:blip r:embed="rId3">
            <a:alphaModFix/>
          </a:blip>
          <a:srcRect l="7506" r="42247" b="15419"/>
          <a:stretch/>
        </p:blipFill>
        <p:spPr>
          <a:xfrm>
            <a:off x="-9150" y="0"/>
            <a:ext cx="4594499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Google Shape;153;p24"/>
          <p:cNvSpPr txBox="1">
            <a:spLocks noGrp="1"/>
          </p:cNvSpPr>
          <p:nvPr>
            <p:ph type="body" idx="2"/>
          </p:nvPr>
        </p:nvSpPr>
        <p:spPr>
          <a:xfrm>
            <a:off x="448850" y="504875"/>
            <a:ext cx="25578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s" sz="8100" b="1" dirty="0"/>
              <a:t>LiteStrat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/>
          <p:nvPr/>
        </p:nvSpPr>
        <p:spPr>
          <a:xfrm>
            <a:off x="254700" y="238925"/>
            <a:ext cx="7363500" cy="61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100" b="1">
                <a:solidFill>
                  <a:srgbClr val="666666"/>
                </a:solidFill>
              </a:rPr>
              <a:t>PASO 1: Modelar Influencia</a:t>
            </a:r>
            <a:endParaRPr sz="1100" b="1">
              <a:solidFill>
                <a:srgbClr val="666666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666666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Char char="●"/>
            </a:pPr>
            <a:r>
              <a:rPr lang="es">
                <a:solidFill>
                  <a:srgbClr val="666666"/>
                </a:solidFill>
              </a:rPr>
              <a:t>Identificar a un actor externo, su influencia, y la meta de la organización que es afectada por su influencia</a:t>
            </a:r>
            <a:endParaRPr>
              <a:solidFill>
                <a:srgbClr val="666666"/>
              </a:solidFill>
            </a:endParaRPr>
          </a:p>
        </p:txBody>
      </p:sp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95675" y="1174050"/>
            <a:ext cx="6422524" cy="21659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 txBox="1"/>
          <p:nvPr/>
        </p:nvSpPr>
        <p:spPr>
          <a:xfrm>
            <a:off x="254700" y="238925"/>
            <a:ext cx="7363500" cy="61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 b="1">
                <a:solidFill>
                  <a:srgbClr val="666666"/>
                </a:solidFill>
              </a:rPr>
              <a:t>PASO 1: Modelar Influencia</a:t>
            </a:r>
            <a:endParaRPr sz="1600" b="1">
              <a:solidFill>
                <a:srgbClr val="666666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666666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Char char="●"/>
            </a:pPr>
            <a:r>
              <a:rPr lang="es">
                <a:solidFill>
                  <a:srgbClr val="666666"/>
                </a:solidFill>
              </a:rPr>
              <a:t>Identificar a un actor externo, su influencia, y la meta de la organización que es afectada por su influencia</a:t>
            </a:r>
            <a:endParaRPr>
              <a:solidFill>
                <a:srgbClr val="666666"/>
              </a:solidFill>
            </a:endParaRPr>
          </a:p>
        </p:txBody>
      </p:sp>
      <p:pic>
        <p:nvPicPr>
          <p:cNvPr id="68" name="Google Shape;68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95675" y="1174050"/>
            <a:ext cx="6422524" cy="2165986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15"/>
          <p:cNvSpPr txBox="1"/>
          <p:nvPr/>
        </p:nvSpPr>
        <p:spPr>
          <a:xfrm>
            <a:off x="851950" y="3541825"/>
            <a:ext cx="3165600" cy="34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100" b="1">
                <a:solidFill>
                  <a:srgbClr val="666666"/>
                </a:solidFill>
              </a:rPr>
              <a:t>Actor Externo</a:t>
            </a:r>
            <a:endParaRPr sz="1100" b="1">
              <a:solidFill>
                <a:srgbClr val="666666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 b="1">
              <a:solidFill>
                <a:srgbClr val="666666"/>
              </a:solidFill>
            </a:endParaRPr>
          </a:p>
        </p:txBody>
      </p:sp>
      <p:cxnSp>
        <p:nvCxnSpPr>
          <p:cNvPr id="70" name="Google Shape;70;p15"/>
          <p:cNvCxnSpPr>
            <a:stCxn id="69" idx="1"/>
          </p:cNvCxnSpPr>
          <p:nvPr/>
        </p:nvCxnSpPr>
        <p:spPr>
          <a:xfrm rot="10800000" flipH="1">
            <a:off x="851950" y="2814475"/>
            <a:ext cx="761400" cy="897900"/>
          </a:xfrm>
          <a:prstGeom prst="curvedConnector4">
            <a:avLst>
              <a:gd name="adj1" fmla="val -31275"/>
              <a:gd name="adj2" fmla="val 59497"/>
            </a:avLst>
          </a:prstGeom>
          <a:noFill/>
          <a:ln w="28575" cap="flat" cmpd="sng">
            <a:solidFill>
              <a:schemeClr val="accent4"/>
            </a:solidFill>
            <a:prstDash val="solid"/>
            <a:round/>
            <a:headEnd type="none" w="med" len="med"/>
            <a:tailEnd type="stealth" w="med" len="med"/>
          </a:ln>
        </p:spPr>
      </p:cxnSp>
      <p:sp>
        <p:nvSpPr>
          <p:cNvPr id="71" name="Google Shape;71;p15"/>
          <p:cNvSpPr txBox="1"/>
          <p:nvPr/>
        </p:nvSpPr>
        <p:spPr>
          <a:xfrm>
            <a:off x="5783925" y="1174050"/>
            <a:ext cx="3165600" cy="34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100" b="1">
                <a:solidFill>
                  <a:srgbClr val="666666"/>
                </a:solidFill>
              </a:rPr>
              <a:t>Organización o unidad de la organización</a:t>
            </a:r>
            <a:endParaRPr sz="1100" b="1">
              <a:solidFill>
                <a:srgbClr val="666666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100" b="1">
                <a:solidFill>
                  <a:srgbClr val="666666"/>
                </a:solidFill>
              </a:rPr>
              <a:t>(departamento, área, etc)</a:t>
            </a:r>
            <a:endParaRPr sz="1100" b="1">
              <a:solidFill>
                <a:srgbClr val="666666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 b="1">
              <a:solidFill>
                <a:srgbClr val="666666"/>
              </a:solidFill>
            </a:endParaRPr>
          </a:p>
        </p:txBody>
      </p:sp>
      <p:cxnSp>
        <p:nvCxnSpPr>
          <p:cNvPr id="72" name="Google Shape;72;p15"/>
          <p:cNvCxnSpPr>
            <a:stCxn id="71" idx="1"/>
          </p:cNvCxnSpPr>
          <p:nvPr/>
        </p:nvCxnSpPr>
        <p:spPr>
          <a:xfrm flipH="1">
            <a:off x="4791825" y="1344600"/>
            <a:ext cx="992100" cy="220200"/>
          </a:xfrm>
          <a:prstGeom prst="curvedConnector3">
            <a:avLst>
              <a:gd name="adj1" fmla="val 50000"/>
            </a:avLst>
          </a:prstGeom>
          <a:noFill/>
          <a:ln w="28575" cap="flat" cmpd="sng">
            <a:solidFill>
              <a:schemeClr val="accent4"/>
            </a:solidFill>
            <a:prstDash val="solid"/>
            <a:round/>
            <a:headEnd type="none" w="med" len="med"/>
            <a:tailEnd type="stealth" w="med" len="med"/>
          </a:ln>
        </p:spPr>
      </p:cxnSp>
      <p:sp>
        <p:nvSpPr>
          <p:cNvPr id="73" name="Google Shape;73;p15"/>
          <p:cNvSpPr txBox="1"/>
          <p:nvPr/>
        </p:nvSpPr>
        <p:spPr>
          <a:xfrm>
            <a:off x="5232750" y="4334900"/>
            <a:ext cx="3165600" cy="34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100" b="1">
                <a:solidFill>
                  <a:srgbClr val="666666"/>
                </a:solidFill>
              </a:rPr>
              <a:t>Límite de la organización</a:t>
            </a:r>
            <a:endParaRPr sz="1100" b="1">
              <a:solidFill>
                <a:srgbClr val="666666"/>
              </a:solidFill>
            </a:endParaRPr>
          </a:p>
        </p:txBody>
      </p:sp>
      <p:cxnSp>
        <p:nvCxnSpPr>
          <p:cNvPr id="74" name="Google Shape;74;p15"/>
          <p:cNvCxnSpPr>
            <a:stCxn id="73" idx="1"/>
          </p:cNvCxnSpPr>
          <p:nvPr/>
        </p:nvCxnSpPr>
        <p:spPr>
          <a:xfrm rot="10800000">
            <a:off x="4997850" y="2972150"/>
            <a:ext cx="234900" cy="1533300"/>
          </a:xfrm>
          <a:prstGeom prst="curvedConnector2">
            <a:avLst/>
          </a:prstGeom>
          <a:noFill/>
          <a:ln w="28575" cap="flat" cmpd="sng">
            <a:solidFill>
              <a:schemeClr val="accent4"/>
            </a:solidFill>
            <a:prstDash val="solid"/>
            <a:round/>
            <a:headEnd type="none" w="med" len="med"/>
            <a:tailEnd type="stealth" w="med" len="med"/>
          </a:ln>
        </p:spPr>
      </p:cxnSp>
      <p:sp>
        <p:nvSpPr>
          <p:cNvPr id="75" name="Google Shape;75;p15"/>
          <p:cNvSpPr txBox="1"/>
          <p:nvPr/>
        </p:nvSpPr>
        <p:spPr>
          <a:xfrm>
            <a:off x="6634625" y="3543425"/>
            <a:ext cx="3165600" cy="34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100" b="1">
                <a:solidFill>
                  <a:srgbClr val="666666"/>
                </a:solidFill>
              </a:rPr>
              <a:t>Meta</a:t>
            </a:r>
            <a:endParaRPr sz="1100" b="1">
              <a:solidFill>
                <a:srgbClr val="666666"/>
              </a:solidFill>
            </a:endParaRPr>
          </a:p>
        </p:txBody>
      </p:sp>
      <p:cxnSp>
        <p:nvCxnSpPr>
          <p:cNvPr id="76" name="Google Shape;76;p15"/>
          <p:cNvCxnSpPr>
            <a:stCxn id="75" idx="1"/>
          </p:cNvCxnSpPr>
          <p:nvPr/>
        </p:nvCxnSpPr>
        <p:spPr>
          <a:xfrm rot="10800000">
            <a:off x="5762225" y="2608175"/>
            <a:ext cx="872400" cy="1105800"/>
          </a:xfrm>
          <a:prstGeom prst="curvedConnector2">
            <a:avLst/>
          </a:prstGeom>
          <a:noFill/>
          <a:ln w="28575" cap="flat" cmpd="sng">
            <a:solidFill>
              <a:schemeClr val="accent4"/>
            </a:solidFill>
            <a:prstDash val="solid"/>
            <a:round/>
            <a:headEnd type="none" w="med" len="med"/>
            <a:tailEnd type="stealth" w="med" len="med"/>
          </a:ln>
        </p:spPr>
      </p:cxnSp>
      <p:sp>
        <p:nvSpPr>
          <p:cNvPr id="77" name="Google Shape;77;p15"/>
          <p:cNvSpPr txBox="1"/>
          <p:nvPr/>
        </p:nvSpPr>
        <p:spPr>
          <a:xfrm>
            <a:off x="2067150" y="4505450"/>
            <a:ext cx="3165600" cy="34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100" b="1">
                <a:solidFill>
                  <a:srgbClr val="666666"/>
                </a:solidFill>
              </a:rPr>
              <a:t>influencia</a:t>
            </a:r>
            <a:endParaRPr sz="1100" b="1">
              <a:solidFill>
                <a:srgbClr val="666666"/>
              </a:solidFill>
            </a:endParaRPr>
          </a:p>
        </p:txBody>
      </p:sp>
      <p:cxnSp>
        <p:nvCxnSpPr>
          <p:cNvPr id="78" name="Google Shape;78;p15"/>
          <p:cNvCxnSpPr>
            <a:stCxn id="77" idx="1"/>
          </p:cNvCxnSpPr>
          <p:nvPr/>
        </p:nvCxnSpPr>
        <p:spPr>
          <a:xfrm rot="10800000" flipH="1">
            <a:off x="2067150" y="2947700"/>
            <a:ext cx="1014000" cy="1728300"/>
          </a:xfrm>
          <a:prstGeom prst="curvedConnector4">
            <a:avLst>
              <a:gd name="adj1" fmla="val -23484"/>
              <a:gd name="adj2" fmla="val 54934"/>
            </a:avLst>
          </a:prstGeom>
          <a:noFill/>
          <a:ln w="28575" cap="flat" cmpd="sng">
            <a:solidFill>
              <a:schemeClr val="accent4"/>
            </a:solidFill>
            <a:prstDash val="solid"/>
            <a:round/>
            <a:headEnd type="none" w="med" len="med"/>
            <a:tailEnd type="stealth" w="med" len="med"/>
          </a:ln>
        </p:spPr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6"/>
          <p:cNvSpPr txBox="1"/>
          <p:nvPr/>
        </p:nvSpPr>
        <p:spPr>
          <a:xfrm>
            <a:off x="254700" y="238925"/>
            <a:ext cx="7363500" cy="61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 b="1">
                <a:solidFill>
                  <a:srgbClr val="666666"/>
                </a:solidFill>
              </a:rPr>
              <a:t>PASO 2: Modelar estrategias, tácticas y unidades</a:t>
            </a:r>
            <a:endParaRPr sz="1600" b="1">
              <a:solidFill>
                <a:srgbClr val="666666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666666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Char char="●"/>
            </a:pPr>
            <a:r>
              <a:rPr lang="es">
                <a:solidFill>
                  <a:srgbClr val="666666"/>
                </a:solidFill>
              </a:rPr>
              <a:t>Después del análisis de fortalezas debilidades, amenazas y oportunidades, modelar las estrategias y tácticas, así como la unidad(es) organizacional(es) responsable(s)</a:t>
            </a:r>
            <a:endParaRPr>
              <a:solidFill>
                <a:srgbClr val="666666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Char char="●"/>
            </a:pPr>
            <a:endParaRPr>
              <a:solidFill>
                <a:srgbClr val="666666"/>
              </a:solidFill>
            </a:endParaRPr>
          </a:p>
        </p:txBody>
      </p:sp>
      <p:pic>
        <p:nvPicPr>
          <p:cNvPr id="84" name="Google Shape;84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4700" y="1257300"/>
            <a:ext cx="5133975" cy="388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Google Shape;89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4700" y="1257300"/>
            <a:ext cx="5133975" cy="3886200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254700" y="238925"/>
            <a:ext cx="7363500" cy="61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 b="1">
                <a:solidFill>
                  <a:srgbClr val="666666"/>
                </a:solidFill>
              </a:rPr>
              <a:t>PASO 2: Modelar estrategias, tácticas y unidades</a:t>
            </a:r>
            <a:endParaRPr sz="1600" b="1">
              <a:solidFill>
                <a:srgbClr val="666666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666666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Char char="●"/>
            </a:pPr>
            <a:r>
              <a:rPr lang="es">
                <a:solidFill>
                  <a:srgbClr val="666666"/>
                </a:solidFill>
              </a:rPr>
              <a:t>Después del análisis de fortalezas debilidades, amenazas y oportunidades, modelar las estrategias y tácticas, así como la unidad(es) organizacional(es) responsable(s)</a:t>
            </a:r>
            <a:endParaRPr>
              <a:solidFill>
                <a:srgbClr val="666666"/>
              </a:solidFill>
            </a:endParaRPr>
          </a:p>
        </p:txBody>
      </p:sp>
      <p:sp>
        <p:nvSpPr>
          <p:cNvPr id="91" name="Google Shape;91;p17"/>
          <p:cNvSpPr txBox="1"/>
          <p:nvPr/>
        </p:nvSpPr>
        <p:spPr>
          <a:xfrm>
            <a:off x="5418175" y="2395950"/>
            <a:ext cx="3165600" cy="34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100" b="1">
                <a:solidFill>
                  <a:srgbClr val="666666"/>
                </a:solidFill>
              </a:rPr>
              <a:t>Estrategia</a:t>
            </a:r>
            <a:endParaRPr sz="1100" b="1">
              <a:solidFill>
                <a:srgbClr val="666666"/>
              </a:solidFill>
            </a:endParaRPr>
          </a:p>
        </p:txBody>
      </p:sp>
      <p:cxnSp>
        <p:nvCxnSpPr>
          <p:cNvPr id="92" name="Google Shape;92;p17"/>
          <p:cNvCxnSpPr>
            <a:stCxn id="91" idx="1"/>
          </p:cNvCxnSpPr>
          <p:nvPr/>
        </p:nvCxnSpPr>
        <p:spPr>
          <a:xfrm flipH="1">
            <a:off x="4828075" y="2566500"/>
            <a:ext cx="590100" cy="231600"/>
          </a:xfrm>
          <a:prstGeom prst="curvedConnector3">
            <a:avLst>
              <a:gd name="adj1" fmla="val 50000"/>
            </a:avLst>
          </a:prstGeom>
          <a:noFill/>
          <a:ln w="28575" cap="flat" cmpd="sng">
            <a:solidFill>
              <a:schemeClr val="accent4"/>
            </a:solidFill>
            <a:prstDash val="solid"/>
            <a:round/>
            <a:headEnd type="none" w="med" len="med"/>
            <a:tailEnd type="stealth" w="med" len="med"/>
          </a:ln>
        </p:spPr>
      </p:cxnSp>
      <p:sp>
        <p:nvSpPr>
          <p:cNvPr id="93" name="Google Shape;93;p17"/>
          <p:cNvSpPr txBox="1"/>
          <p:nvPr/>
        </p:nvSpPr>
        <p:spPr>
          <a:xfrm>
            <a:off x="5593425" y="3795325"/>
            <a:ext cx="3165600" cy="34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100" b="1">
                <a:solidFill>
                  <a:srgbClr val="666666"/>
                </a:solidFill>
              </a:rPr>
              <a:t>Táctica</a:t>
            </a:r>
            <a:endParaRPr sz="1100" b="1">
              <a:solidFill>
                <a:srgbClr val="666666"/>
              </a:solidFill>
            </a:endParaRPr>
          </a:p>
        </p:txBody>
      </p:sp>
      <p:cxnSp>
        <p:nvCxnSpPr>
          <p:cNvPr id="94" name="Google Shape;94;p17"/>
          <p:cNvCxnSpPr>
            <a:stCxn id="93" idx="1"/>
          </p:cNvCxnSpPr>
          <p:nvPr/>
        </p:nvCxnSpPr>
        <p:spPr>
          <a:xfrm flipH="1">
            <a:off x="4197225" y="3965875"/>
            <a:ext cx="1396200" cy="464400"/>
          </a:xfrm>
          <a:prstGeom prst="curvedConnector3">
            <a:avLst>
              <a:gd name="adj1" fmla="val 50000"/>
            </a:avLst>
          </a:prstGeom>
          <a:noFill/>
          <a:ln w="28575" cap="flat" cmpd="sng">
            <a:solidFill>
              <a:schemeClr val="accent4"/>
            </a:solidFill>
            <a:prstDash val="solid"/>
            <a:round/>
            <a:headEnd type="none" w="med" len="med"/>
            <a:tailEnd type="stealth" w="med" len="med"/>
          </a:ln>
        </p:spPr>
      </p:cxnSp>
      <p:sp>
        <p:nvSpPr>
          <p:cNvPr id="95" name="Google Shape;95;p17"/>
          <p:cNvSpPr txBox="1"/>
          <p:nvPr/>
        </p:nvSpPr>
        <p:spPr>
          <a:xfrm>
            <a:off x="5265775" y="2862388"/>
            <a:ext cx="3165600" cy="34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100" b="1">
                <a:solidFill>
                  <a:srgbClr val="666666"/>
                </a:solidFill>
              </a:rPr>
              <a:t>Unidad Organizacional</a:t>
            </a:r>
            <a:endParaRPr sz="1100" b="1">
              <a:solidFill>
                <a:srgbClr val="666666"/>
              </a:solidFill>
            </a:endParaRPr>
          </a:p>
        </p:txBody>
      </p:sp>
      <p:cxnSp>
        <p:nvCxnSpPr>
          <p:cNvPr id="96" name="Google Shape;96;p17"/>
          <p:cNvCxnSpPr>
            <a:stCxn id="95" idx="1"/>
          </p:cNvCxnSpPr>
          <p:nvPr/>
        </p:nvCxnSpPr>
        <p:spPr>
          <a:xfrm flipH="1">
            <a:off x="2852875" y="3032938"/>
            <a:ext cx="2412900" cy="684000"/>
          </a:xfrm>
          <a:prstGeom prst="curvedConnector3">
            <a:avLst>
              <a:gd name="adj1" fmla="val 50000"/>
            </a:avLst>
          </a:prstGeom>
          <a:noFill/>
          <a:ln w="28575" cap="flat" cmpd="sng">
            <a:solidFill>
              <a:schemeClr val="accent4"/>
            </a:solidFill>
            <a:prstDash val="solid"/>
            <a:round/>
            <a:headEnd type="none" w="med" len="med"/>
            <a:tailEnd type="stealth" w="med" len="med"/>
          </a:ln>
        </p:spPr>
      </p:cxnSp>
      <p:sp>
        <p:nvSpPr>
          <p:cNvPr id="97" name="Google Shape;97;p17"/>
          <p:cNvSpPr txBox="1"/>
          <p:nvPr/>
        </p:nvSpPr>
        <p:spPr>
          <a:xfrm>
            <a:off x="5418175" y="3328850"/>
            <a:ext cx="3165600" cy="34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100" b="1">
                <a:solidFill>
                  <a:srgbClr val="666666"/>
                </a:solidFill>
              </a:rPr>
              <a:t>Límite de la unidad</a:t>
            </a:r>
            <a:endParaRPr sz="1100" b="1">
              <a:solidFill>
                <a:srgbClr val="666666"/>
              </a:solidFill>
            </a:endParaRPr>
          </a:p>
        </p:txBody>
      </p:sp>
      <p:cxnSp>
        <p:nvCxnSpPr>
          <p:cNvPr id="98" name="Google Shape;98;p17"/>
          <p:cNvCxnSpPr>
            <a:stCxn id="97" idx="1"/>
          </p:cNvCxnSpPr>
          <p:nvPr/>
        </p:nvCxnSpPr>
        <p:spPr>
          <a:xfrm flipH="1">
            <a:off x="4732075" y="3499400"/>
            <a:ext cx="686100" cy="354900"/>
          </a:xfrm>
          <a:prstGeom prst="curvedConnector3">
            <a:avLst>
              <a:gd name="adj1" fmla="val 50000"/>
            </a:avLst>
          </a:prstGeom>
          <a:noFill/>
          <a:ln w="28575" cap="flat" cmpd="sng">
            <a:solidFill>
              <a:schemeClr val="accent4"/>
            </a:solidFill>
            <a:prstDash val="solid"/>
            <a:round/>
            <a:headEnd type="none" w="med" len="med"/>
            <a:tailEnd type="stealth" w="med" len="med"/>
          </a:ln>
        </p:spPr>
      </p:cxnSp>
      <p:sp>
        <p:nvSpPr>
          <p:cNvPr id="99" name="Google Shape;99;p17"/>
          <p:cNvSpPr txBox="1"/>
          <p:nvPr/>
        </p:nvSpPr>
        <p:spPr>
          <a:xfrm>
            <a:off x="5488275" y="1919788"/>
            <a:ext cx="3165600" cy="34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100" b="1">
                <a:solidFill>
                  <a:srgbClr val="666666"/>
                </a:solidFill>
              </a:rPr>
              <a:t>Refinamiento</a:t>
            </a:r>
            <a:endParaRPr sz="1100" b="1">
              <a:solidFill>
                <a:srgbClr val="666666"/>
              </a:solidFill>
            </a:endParaRPr>
          </a:p>
        </p:txBody>
      </p:sp>
      <p:cxnSp>
        <p:nvCxnSpPr>
          <p:cNvPr id="100" name="Google Shape;100;p17"/>
          <p:cNvCxnSpPr>
            <a:stCxn id="99" idx="1"/>
          </p:cNvCxnSpPr>
          <p:nvPr/>
        </p:nvCxnSpPr>
        <p:spPr>
          <a:xfrm flipH="1">
            <a:off x="3526575" y="2090338"/>
            <a:ext cx="1961700" cy="402300"/>
          </a:xfrm>
          <a:prstGeom prst="curvedConnector3">
            <a:avLst>
              <a:gd name="adj1" fmla="val 50000"/>
            </a:avLst>
          </a:prstGeom>
          <a:noFill/>
          <a:ln w="28575" cap="flat" cmpd="sng">
            <a:solidFill>
              <a:schemeClr val="accent4"/>
            </a:solidFill>
            <a:prstDash val="solid"/>
            <a:round/>
            <a:headEnd type="none" w="med" len="med"/>
            <a:tailEnd type="stealth" w="med" len="med"/>
          </a:ln>
        </p:spPr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8"/>
          <p:cNvSpPr txBox="1"/>
          <p:nvPr/>
        </p:nvSpPr>
        <p:spPr>
          <a:xfrm>
            <a:off x="254700" y="238925"/>
            <a:ext cx="7363500" cy="61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 b="1">
                <a:solidFill>
                  <a:srgbClr val="666666"/>
                </a:solidFill>
              </a:rPr>
              <a:t>PASO 3: Modelar objetivos y roles responsables</a:t>
            </a:r>
            <a:endParaRPr sz="1600" b="1">
              <a:solidFill>
                <a:srgbClr val="666666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666666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Char char="●"/>
            </a:pPr>
            <a:r>
              <a:rPr lang="es">
                <a:solidFill>
                  <a:srgbClr val="666666"/>
                </a:solidFill>
              </a:rPr>
              <a:t>Desagregar los objetivos con los que debe cumplir la táctica, y los roles (cargos de la organización) que deben cumplirlos</a:t>
            </a:r>
            <a:endParaRPr>
              <a:solidFill>
                <a:srgbClr val="666666"/>
              </a:solidFill>
            </a:endParaRPr>
          </a:p>
        </p:txBody>
      </p:sp>
      <p:pic>
        <p:nvPicPr>
          <p:cNvPr id="106" name="Google Shape;106;p18"/>
          <p:cNvPicPr preferRelativeResize="0"/>
          <p:nvPr/>
        </p:nvPicPr>
        <p:blipFill rotWithShape="1">
          <a:blip r:embed="rId3">
            <a:alphaModFix/>
          </a:blip>
          <a:srcRect t="7604"/>
          <a:stretch/>
        </p:blipFill>
        <p:spPr>
          <a:xfrm>
            <a:off x="201500" y="1227575"/>
            <a:ext cx="5732650" cy="38054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7" name="Google Shape;107;p18"/>
          <p:cNvCxnSpPr/>
          <p:nvPr/>
        </p:nvCxnSpPr>
        <p:spPr>
          <a:xfrm>
            <a:off x="2875850" y="2239625"/>
            <a:ext cx="0" cy="2736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8" name="Google Shape;108;p18"/>
          <p:cNvCxnSpPr/>
          <p:nvPr/>
        </p:nvCxnSpPr>
        <p:spPr>
          <a:xfrm>
            <a:off x="1218275" y="2239625"/>
            <a:ext cx="0" cy="2736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9"/>
          <p:cNvSpPr txBox="1"/>
          <p:nvPr/>
        </p:nvSpPr>
        <p:spPr>
          <a:xfrm>
            <a:off x="254700" y="238925"/>
            <a:ext cx="7363500" cy="61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 b="1">
                <a:solidFill>
                  <a:srgbClr val="666666"/>
                </a:solidFill>
              </a:rPr>
              <a:t>PASO 3: Modelar objetivos y roles responsables</a:t>
            </a:r>
            <a:endParaRPr sz="1600" b="1">
              <a:solidFill>
                <a:srgbClr val="666666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666666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Char char="●"/>
            </a:pPr>
            <a:r>
              <a:rPr lang="es">
                <a:solidFill>
                  <a:srgbClr val="666666"/>
                </a:solidFill>
              </a:rPr>
              <a:t>Desagregar los objetivos con los que debe cumplir la táctica, y los roles (cargos de la organización) que deben cumplirlos</a:t>
            </a:r>
            <a:endParaRPr>
              <a:solidFill>
                <a:srgbClr val="666666"/>
              </a:solidFill>
            </a:endParaRPr>
          </a:p>
        </p:txBody>
      </p:sp>
      <p:pic>
        <p:nvPicPr>
          <p:cNvPr id="114" name="Google Shape;114;p19"/>
          <p:cNvPicPr preferRelativeResize="0"/>
          <p:nvPr/>
        </p:nvPicPr>
        <p:blipFill rotWithShape="1">
          <a:blip r:embed="rId3">
            <a:alphaModFix/>
          </a:blip>
          <a:srcRect t="7604"/>
          <a:stretch/>
        </p:blipFill>
        <p:spPr>
          <a:xfrm>
            <a:off x="201500" y="1227575"/>
            <a:ext cx="5732650" cy="3805450"/>
          </a:xfrm>
          <a:prstGeom prst="rect">
            <a:avLst/>
          </a:prstGeom>
          <a:noFill/>
          <a:ln>
            <a:noFill/>
          </a:ln>
        </p:spPr>
      </p:pic>
      <p:sp>
        <p:nvSpPr>
          <p:cNvPr id="115" name="Google Shape;115;p19"/>
          <p:cNvSpPr txBox="1"/>
          <p:nvPr/>
        </p:nvSpPr>
        <p:spPr>
          <a:xfrm>
            <a:off x="5660125" y="1944338"/>
            <a:ext cx="3165600" cy="34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100" b="1">
                <a:solidFill>
                  <a:srgbClr val="666666"/>
                </a:solidFill>
              </a:rPr>
              <a:t>Táctica</a:t>
            </a:r>
            <a:endParaRPr sz="1100" b="1">
              <a:solidFill>
                <a:srgbClr val="666666"/>
              </a:solidFill>
            </a:endParaRPr>
          </a:p>
        </p:txBody>
      </p:sp>
      <p:cxnSp>
        <p:nvCxnSpPr>
          <p:cNvPr id="116" name="Google Shape;116;p19"/>
          <p:cNvCxnSpPr>
            <a:stCxn id="115" idx="1"/>
          </p:cNvCxnSpPr>
          <p:nvPr/>
        </p:nvCxnSpPr>
        <p:spPr>
          <a:xfrm flipH="1">
            <a:off x="3007525" y="2114888"/>
            <a:ext cx="2652600" cy="217500"/>
          </a:xfrm>
          <a:prstGeom prst="curvedConnector3">
            <a:avLst>
              <a:gd name="adj1" fmla="val 50000"/>
            </a:avLst>
          </a:prstGeom>
          <a:noFill/>
          <a:ln w="28575" cap="flat" cmpd="sng">
            <a:solidFill>
              <a:schemeClr val="accent4"/>
            </a:solidFill>
            <a:prstDash val="solid"/>
            <a:round/>
            <a:headEnd type="none" w="med" len="med"/>
            <a:tailEnd type="stealth" w="med" len="med"/>
          </a:ln>
        </p:spPr>
      </p:cxnSp>
      <p:sp>
        <p:nvSpPr>
          <p:cNvPr id="117" name="Google Shape;117;p19"/>
          <p:cNvSpPr txBox="1"/>
          <p:nvPr/>
        </p:nvSpPr>
        <p:spPr>
          <a:xfrm>
            <a:off x="5775700" y="2882388"/>
            <a:ext cx="3165600" cy="34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100" b="1">
                <a:solidFill>
                  <a:srgbClr val="666666"/>
                </a:solidFill>
              </a:rPr>
              <a:t>Rol</a:t>
            </a:r>
            <a:endParaRPr sz="1100" b="1">
              <a:solidFill>
                <a:srgbClr val="666666"/>
              </a:solidFill>
            </a:endParaRPr>
          </a:p>
        </p:txBody>
      </p:sp>
      <p:cxnSp>
        <p:nvCxnSpPr>
          <p:cNvPr id="118" name="Google Shape;118;p19"/>
          <p:cNvCxnSpPr>
            <a:stCxn id="117" idx="1"/>
          </p:cNvCxnSpPr>
          <p:nvPr/>
        </p:nvCxnSpPr>
        <p:spPr>
          <a:xfrm flipH="1">
            <a:off x="3842200" y="3052938"/>
            <a:ext cx="1933500" cy="200100"/>
          </a:xfrm>
          <a:prstGeom prst="curvedConnector3">
            <a:avLst>
              <a:gd name="adj1" fmla="val 50000"/>
            </a:avLst>
          </a:prstGeom>
          <a:noFill/>
          <a:ln w="28575" cap="flat" cmpd="sng">
            <a:solidFill>
              <a:schemeClr val="accent4"/>
            </a:solidFill>
            <a:prstDash val="solid"/>
            <a:round/>
            <a:headEnd type="none" w="med" len="med"/>
            <a:tailEnd type="stealth" w="med" len="med"/>
          </a:ln>
        </p:spPr>
      </p:cxnSp>
      <p:sp>
        <p:nvSpPr>
          <p:cNvPr id="119" name="Google Shape;119;p19"/>
          <p:cNvSpPr txBox="1"/>
          <p:nvPr/>
        </p:nvSpPr>
        <p:spPr>
          <a:xfrm>
            <a:off x="5878975" y="3973588"/>
            <a:ext cx="3165600" cy="34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100" b="1">
                <a:solidFill>
                  <a:srgbClr val="666666"/>
                </a:solidFill>
              </a:rPr>
              <a:t>Objetivo</a:t>
            </a:r>
            <a:endParaRPr sz="1100" b="1">
              <a:solidFill>
                <a:srgbClr val="666666"/>
              </a:solidFill>
            </a:endParaRPr>
          </a:p>
        </p:txBody>
      </p:sp>
      <p:cxnSp>
        <p:nvCxnSpPr>
          <p:cNvPr id="120" name="Google Shape;120;p19"/>
          <p:cNvCxnSpPr>
            <a:stCxn id="119" idx="1"/>
          </p:cNvCxnSpPr>
          <p:nvPr/>
        </p:nvCxnSpPr>
        <p:spPr>
          <a:xfrm rot="10800000">
            <a:off x="4861075" y="4124638"/>
            <a:ext cx="1017900" cy="19500"/>
          </a:xfrm>
          <a:prstGeom prst="curvedConnector3">
            <a:avLst>
              <a:gd name="adj1" fmla="val 50000"/>
            </a:avLst>
          </a:prstGeom>
          <a:noFill/>
          <a:ln w="28575" cap="flat" cmpd="sng">
            <a:solidFill>
              <a:schemeClr val="accent4"/>
            </a:solidFill>
            <a:prstDash val="solid"/>
            <a:round/>
            <a:headEnd type="none" w="med" len="med"/>
            <a:tailEnd type="stealth" w="med" len="med"/>
          </a:ln>
        </p:spPr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" name="Google Shape;125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4800" y="1133579"/>
            <a:ext cx="5477025" cy="3863400"/>
          </a:xfrm>
          <a:prstGeom prst="rect">
            <a:avLst/>
          </a:prstGeom>
          <a:noFill/>
          <a:ln>
            <a:noFill/>
          </a:ln>
        </p:spPr>
      </p:pic>
      <p:sp>
        <p:nvSpPr>
          <p:cNvPr id="126" name="Google Shape;126;p20"/>
          <p:cNvSpPr txBox="1"/>
          <p:nvPr/>
        </p:nvSpPr>
        <p:spPr>
          <a:xfrm>
            <a:off x="254700" y="238925"/>
            <a:ext cx="7363500" cy="61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 b="1">
                <a:solidFill>
                  <a:srgbClr val="666666"/>
                </a:solidFill>
              </a:rPr>
              <a:t>PASO 4: Modelar reacción e influencias secundarias</a:t>
            </a:r>
            <a:endParaRPr sz="1600" b="1">
              <a:solidFill>
                <a:srgbClr val="666666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666666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Char char="●"/>
            </a:pPr>
            <a:r>
              <a:rPr lang="es">
                <a:solidFill>
                  <a:srgbClr val="666666"/>
                </a:solidFill>
              </a:rPr>
              <a:t>Identificar los actores externos a la organización que serán influenciados por el resultado de las tácticas, así como  otros actores internos que influencian o son influenciados</a:t>
            </a:r>
            <a:endParaRPr>
              <a:solidFill>
                <a:srgbClr val="666666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Google Shape;131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4800" y="851825"/>
            <a:ext cx="5876454" cy="4145150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21"/>
          <p:cNvSpPr txBox="1"/>
          <p:nvPr/>
        </p:nvSpPr>
        <p:spPr>
          <a:xfrm>
            <a:off x="254700" y="238925"/>
            <a:ext cx="7363500" cy="61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 b="1">
                <a:solidFill>
                  <a:srgbClr val="666666"/>
                </a:solidFill>
              </a:rPr>
              <a:t>PASO 4: Modelar reacción e influencias secundarias</a:t>
            </a:r>
            <a:endParaRPr sz="1600" b="1">
              <a:solidFill>
                <a:srgbClr val="666666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666666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Char char="●"/>
            </a:pPr>
            <a:r>
              <a:rPr lang="es">
                <a:solidFill>
                  <a:srgbClr val="666666"/>
                </a:solidFill>
              </a:rPr>
              <a:t>Identificar los actores externos a la organización que serán influenciados por el resultado de las tácticas, así como  otros actores internos que influencian o son influenciados</a:t>
            </a:r>
            <a:endParaRPr>
              <a:solidFill>
                <a:srgbClr val="666666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666666"/>
              </a:solidFill>
            </a:endParaRPr>
          </a:p>
        </p:txBody>
      </p:sp>
      <p:sp>
        <p:nvSpPr>
          <p:cNvPr id="133" name="Google Shape;133;p21"/>
          <p:cNvSpPr txBox="1"/>
          <p:nvPr/>
        </p:nvSpPr>
        <p:spPr>
          <a:xfrm>
            <a:off x="6058025" y="2753838"/>
            <a:ext cx="3165600" cy="34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100" b="1">
                <a:solidFill>
                  <a:srgbClr val="666666"/>
                </a:solidFill>
              </a:rPr>
              <a:t>reacción (influencia de vuelta)</a:t>
            </a:r>
            <a:endParaRPr sz="1100" b="1">
              <a:solidFill>
                <a:srgbClr val="666666"/>
              </a:solidFill>
            </a:endParaRPr>
          </a:p>
        </p:txBody>
      </p:sp>
      <p:cxnSp>
        <p:nvCxnSpPr>
          <p:cNvPr id="134" name="Google Shape;134;p21"/>
          <p:cNvCxnSpPr>
            <a:stCxn id="135" idx="0"/>
          </p:cNvCxnSpPr>
          <p:nvPr/>
        </p:nvCxnSpPr>
        <p:spPr>
          <a:xfrm rot="5400000" flipH="1">
            <a:off x="6585750" y="1212613"/>
            <a:ext cx="570900" cy="1380000"/>
          </a:xfrm>
          <a:prstGeom prst="curvedConnector2">
            <a:avLst/>
          </a:prstGeom>
          <a:noFill/>
          <a:ln w="28575" cap="flat" cmpd="sng">
            <a:solidFill>
              <a:schemeClr val="accent4"/>
            </a:solidFill>
            <a:prstDash val="solid"/>
            <a:round/>
            <a:headEnd type="none" w="med" len="med"/>
            <a:tailEnd type="stealth" w="med" len="med"/>
          </a:ln>
        </p:spPr>
      </p:cxnSp>
      <p:sp>
        <p:nvSpPr>
          <p:cNvPr id="135" name="Google Shape;135;p21"/>
          <p:cNvSpPr txBox="1"/>
          <p:nvPr/>
        </p:nvSpPr>
        <p:spPr>
          <a:xfrm>
            <a:off x="5978400" y="2188063"/>
            <a:ext cx="3165600" cy="34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100" b="1">
                <a:solidFill>
                  <a:srgbClr val="666666"/>
                </a:solidFill>
              </a:rPr>
              <a:t>actor externo influenciado</a:t>
            </a:r>
            <a:endParaRPr sz="1100" b="1">
              <a:solidFill>
                <a:srgbClr val="666666"/>
              </a:solidFill>
            </a:endParaRPr>
          </a:p>
        </p:txBody>
      </p:sp>
      <p:cxnSp>
        <p:nvCxnSpPr>
          <p:cNvPr id="136" name="Google Shape;136;p21"/>
          <p:cNvCxnSpPr/>
          <p:nvPr/>
        </p:nvCxnSpPr>
        <p:spPr>
          <a:xfrm rot="10800000">
            <a:off x="4399625" y="2055013"/>
            <a:ext cx="1658400" cy="912000"/>
          </a:xfrm>
          <a:prstGeom prst="curvedConnector3">
            <a:avLst>
              <a:gd name="adj1" fmla="val 50000"/>
            </a:avLst>
          </a:prstGeom>
          <a:noFill/>
          <a:ln w="28575" cap="flat" cmpd="sng">
            <a:solidFill>
              <a:schemeClr val="accent4"/>
            </a:solidFill>
            <a:prstDash val="solid"/>
            <a:round/>
            <a:headEnd type="none" w="med" len="med"/>
            <a:tailEnd type="stealth" w="med" len="med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name="Simple Dark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334</Words>
  <Application>Microsoft Macintosh PowerPoint</Application>
  <PresentationFormat>Presentación en pantalla (16:9)</PresentationFormat>
  <Paragraphs>50</Paragraphs>
  <Slides>12</Slides>
  <Notes>12</Notes>
  <HiddenSlides>0</HiddenSlides>
  <MMClips>0</MMClips>
  <ScaleCrop>false</ScaleCrop>
  <HeadingPairs>
    <vt:vector size="6" baseType="variant">
      <vt:variant>
        <vt:lpstr>Fuentes usadas</vt:lpstr>
      </vt:variant>
      <vt:variant>
        <vt:i4>1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4" baseType="lpstr">
      <vt:lpstr>Arial</vt:lpstr>
      <vt:lpstr>Simple Dark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cp:lastModifiedBy>Rene Noel Lopez</cp:lastModifiedBy>
  <cp:revision>1</cp:revision>
  <dcterms:modified xsi:type="dcterms:W3CDTF">2022-12-07T10:18:44Z</dcterms:modified>
</cp:coreProperties>
</file>